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1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3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0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7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2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9C3EBC-DA1C-4929-A6EC-7F2D239B943B}"/>
              </a:ext>
            </a:extLst>
          </p:cNvPr>
          <p:cNvSpPr/>
          <p:nvPr/>
        </p:nvSpPr>
        <p:spPr>
          <a:xfrm>
            <a:off x="762000" y="2171700"/>
            <a:ext cx="51054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A275A-7B59-4079-BBDC-ACA2FDED5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05" y="1385455"/>
            <a:ext cx="13884190" cy="7809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56C915-5CBF-46B0-B08C-042AFE47B507}"/>
              </a:ext>
            </a:extLst>
          </p:cNvPr>
          <p:cNvSpPr/>
          <p:nvPr/>
        </p:nvSpPr>
        <p:spPr>
          <a:xfrm>
            <a:off x="10744200" y="114300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2646A-A50D-47A7-A810-9ECE48F8925F}"/>
              </a:ext>
            </a:extLst>
          </p:cNvPr>
          <p:cNvSpPr/>
          <p:nvPr/>
        </p:nvSpPr>
        <p:spPr>
          <a:xfrm>
            <a:off x="914400" y="18669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7E67C-2E80-4F00-88D4-75791901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"/>
          <a:stretch/>
        </p:blipFill>
        <p:spPr>
          <a:xfrm>
            <a:off x="1828800" y="1257300"/>
            <a:ext cx="14359468" cy="8001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D2D98-40A1-44E3-A6ED-5332CA2F607B}"/>
              </a:ext>
            </a:extLst>
          </p:cNvPr>
          <p:cNvSpPr/>
          <p:nvPr/>
        </p:nvSpPr>
        <p:spPr>
          <a:xfrm>
            <a:off x="10744200" y="56971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16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2646A-A50D-47A7-A810-9ECE48F8925F}"/>
              </a:ext>
            </a:extLst>
          </p:cNvPr>
          <p:cNvSpPr/>
          <p:nvPr/>
        </p:nvSpPr>
        <p:spPr>
          <a:xfrm>
            <a:off x="914400" y="18669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91ABE-5352-4F1E-B850-81DBF05477D3}"/>
              </a:ext>
            </a:extLst>
          </p:cNvPr>
          <p:cNvSpPr txBox="1"/>
          <p:nvPr/>
        </p:nvSpPr>
        <p:spPr>
          <a:xfrm>
            <a:off x="3962400" y="3645307"/>
            <a:ext cx="14173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E4FF0-AD4F-48DE-BF23-27E02885B310}"/>
              </a:ext>
            </a:extLst>
          </p:cNvPr>
          <p:cNvSpPr/>
          <p:nvPr/>
        </p:nvSpPr>
        <p:spPr>
          <a:xfrm>
            <a:off x="10820400" y="190500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77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1051F-0101-421B-A4CA-D90399CE7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" t="7981" r="12750" b="11665"/>
          <a:stretch/>
        </p:blipFill>
        <p:spPr>
          <a:xfrm>
            <a:off x="0" y="2580774"/>
            <a:ext cx="9601200" cy="5458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50B2A-A1D3-41F5-8459-2A80E0BF3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6345" r="10353" b="26270"/>
          <a:stretch/>
        </p:blipFill>
        <p:spPr>
          <a:xfrm>
            <a:off x="9677399" y="3086100"/>
            <a:ext cx="8553085" cy="449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9B998-A04D-451A-9C43-0E72601C7150}"/>
              </a:ext>
            </a:extLst>
          </p:cNvPr>
          <p:cNvSpPr txBox="1"/>
          <p:nvPr/>
        </p:nvSpPr>
        <p:spPr>
          <a:xfrm>
            <a:off x="457200" y="125387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563A1-49CF-449E-9B9A-F6B57A0B04F5}"/>
              </a:ext>
            </a:extLst>
          </p:cNvPr>
          <p:cNvSpPr/>
          <p:nvPr/>
        </p:nvSpPr>
        <p:spPr>
          <a:xfrm>
            <a:off x="10744200" y="114300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0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DC749B-0C44-45FE-8C01-FDD4F8589F98}"/>
              </a:ext>
            </a:extLst>
          </p:cNvPr>
          <p:cNvSpPr txBox="1"/>
          <p:nvPr/>
        </p:nvSpPr>
        <p:spPr>
          <a:xfrm>
            <a:off x="381000" y="3771900"/>
            <a:ext cx="655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resolve this issue we came up with the idea of developing an application (</a:t>
            </a:r>
            <a:r>
              <a:rPr lang="en-US" sz="3200" dirty="0">
                <a:solidFill>
                  <a:srgbClr val="0070C0"/>
                </a:solidFill>
              </a:rPr>
              <a:t>BOOKSERA</a:t>
            </a:r>
            <a:r>
              <a:rPr lang="en-US" sz="3200" dirty="0"/>
              <a:t>) which would assist the oppressed by assisting them with free second hand/utilized books, leased books, and used books marked down at under 50 % MRP.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075E1-582F-43E7-9A4D-31039CC91BB9}"/>
              </a:ext>
            </a:extLst>
          </p:cNvPr>
          <p:cNvSpPr txBox="1"/>
          <p:nvPr/>
        </p:nvSpPr>
        <p:spPr>
          <a:xfrm>
            <a:off x="381000" y="125858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23B53FF-3451-40C9-A28D-7AA8440B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09700"/>
            <a:ext cx="10276053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DB27BA-A494-4E98-9AE8-C3F38C79B495}"/>
              </a:ext>
            </a:extLst>
          </p:cNvPr>
          <p:cNvSpPr/>
          <p:nvPr/>
        </p:nvSpPr>
        <p:spPr>
          <a:xfrm>
            <a:off x="10820400" y="58251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06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37B8CF-508F-4482-A36D-6D4526350364}"/>
              </a:ext>
            </a:extLst>
          </p:cNvPr>
          <p:cNvSpPr txBox="1"/>
          <p:nvPr/>
        </p:nvSpPr>
        <p:spPr>
          <a:xfrm>
            <a:off x="748145" y="2628900"/>
            <a:ext cx="17526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BOOKSERA points The Impact of Education for all. </a:t>
            </a:r>
          </a:p>
          <a:p>
            <a:pPr algn="ctr"/>
            <a:r>
              <a:rPr lang="en-US" sz="3600" dirty="0"/>
              <a:t>The target of the application is to make learning a reality for kids from impoverished and distraught foundations (offspring of helpless specialists) in far-off regions. 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54B47-7A6C-4983-B72D-174A17EE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1" y="4506337"/>
            <a:ext cx="8245958" cy="467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DE6D67-710B-4A1B-AC00-21E0F84A10DF}"/>
              </a:ext>
            </a:extLst>
          </p:cNvPr>
          <p:cNvSpPr txBox="1"/>
          <p:nvPr/>
        </p:nvSpPr>
        <p:spPr>
          <a:xfrm>
            <a:off x="304800" y="1181100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70035-B622-49F2-BFCF-2789E1606869}"/>
              </a:ext>
            </a:extLst>
          </p:cNvPr>
          <p:cNvSpPr/>
          <p:nvPr/>
        </p:nvSpPr>
        <p:spPr>
          <a:xfrm>
            <a:off x="10744200" y="104507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17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73FAA-7E92-4898-8D86-0CFB28C5E7E3}"/>
              </a:ext>
            </a:extLst>
          </p:cNvPr>
          <p:cNvSpPr txBox="1"/>
          <p:nvPr/>
        </p:nvSpPr>
        <p:spPr>
          <a:xfrm>
            <a:off x="914400" y="3009900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Programming Language: </a:t>
            </a:r>
          </a:p>
          <a:p>
            <a:r>
              <a:rPr lang="en-IN" sz="4000" dirty="0">
                <a:solidFill>
                  <a:srgbClr val="0070C0"/>
                </a:solidFill>
              </a:rPr>
              <a:t>HTML, CSS, Python, JavaScript.</a:t>
            </a:r>
          </a:p>
          <a:p>
            <a:r>
              <a:rPr lang="en-IN" sz="4000" b="1" dirty="0"/>
              <a:t>AI-backed Learning: </a:t>
            </a:r>
          </a:p>
          <a:p>
            <a:r>
              <a:rPr lang="en-IN" sz="4000" dirty="0">
                <a:solidFill>
                  <a:srgbClr val="0070C0"/>
                </a:solidFill>
              </a:rPr>
              <a:t>Chatbot’s and Google Analytics. </a:t>
            </a:r>
          </a:p>
          <a:p>
            <a:r>
              <a:rPr lang="en-IN" sz="4000" b="1" dirty="0"/>
              <a:t>Database: </a:t>
            </a:r>
          </a:p>
          <a:p>
            <a:r>
              <a:rPr lang="en-IN" sz="4000" dirty="0">
                <a:solidFill>
                  <a:srgbClr val="0070C0"/>
                </a:solidFill>
              </a:rPr>
              <a:t>MySQL. </a:t>
            </a:r>
          </a:p>
          <a:p>
            <a:r>
              <a:rPr lang="en-IN" sz="4000" b="1" dirty="0"/>
              <a:t>Server Side Framework: </a:t>
            </a:r>
          </a:p>
          <a:p>
            <a:r>
              <a:rPr lang="en-IN" sz="4000" dirty="0">
                <a:solidFill>
                  <a:srgbClr val="0070C0"/>
                </a:solidFill>
              </a:rPr>
              <a:t>Django.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193B0-99B1-44C5-909F-F37D31B0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257300"/>
            <a:ext cx="6338655" cy="800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A5693-CACC-40CB-9168-DC6AD7D57DB6}"/>
              </a:ext>
            </a:extLst>
          </p:cNvPr>
          <p:cNvSpPr txBox="1"/>
          <p:nvPr/>
        </p:nvSpPr>
        <p:spPr>
          <a:xfrm>
            <a:off x="228600" y="1184564"/>
            <a:ext cx="571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819B3E-D87D-4FE9-BBBE-2397E9E868B8}"/>
              </a:ext>
            </a:extLst>
          </p:cNvPr>
          <p:cNvSpPr/>
          <p:nvPr/>
        </p:nvSpPr>
        <p:spPr>
          <a:xfrm>
            <a:off x="10744200" y="56971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2646A-A50D-47A7-A810-9ECE48F8925F}"/>
              </a:ext>
            </a:extLst>
          </p:cNvPr>
          <p:cNvSpPr/>
          <p:nvPr/>
        </p:nvSpPr>
        <p:spPr>
          <a:xfrm>
            <a:off x="914400" y="18669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86E3C-BD12-484C-8E7E-491CE856C88A}"/>
              </a:ext>
            </a:extLst>
          </p:cNvPr>
          <p:cNvSpPr/>
          <p:nvPr/>
        </p:nvSpPr>
        <p:spPr>
          <a:xfrm>
            <a:off x="10744200" y="133171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AB5C-1601-46AE-94FE-86AE7CFA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13258800" cy="92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4A3CE7-45C6-4C96-849C-89D4881E372A}"/>
              </a:ext>
            </a:extLst>
          </p:cNvPr>
          <p:cNvSpPr/>
          <p:nvPr/>
        </p:nvSpPr>
        <p:spPr>
          <a:xfrm>
            <a:off x="3886200" y="1562100"/>
            <a:ext cx="3276600" cy="2590800"/>
          </a:xfrm>
          <a:prstGeom prst="roundRect">
            <a:avLst/>
          </a:prstGeom>
          <a:solidFill>
            <a:srgbClr val="648AC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5D8A6A-1F86-43B1-BB77-7EBC1525F415}"/>
              </a:ext>
            </a:extLst>
          </p:cNvPr>
          <p:cNvSpPr/>
          <p:nvPr/>
        </p:nvSpPr>
        <p:spPr>
          <a:xfrm>
            <a:off x="7325106" y="1481188"/>
            <a:ext cx="3429000" cy="518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642234-ACA5-4453-935F-FB15BD53778F}"/>
              </a:ext>
            </a:extLst>
          </p:cNvPr>
          <p:cNvSpPr/>
          <p:nvPr/>
        </p:nvSpPr>
        <p:spPr>
          <a:xfrm>
            <a:off x="3848100" y="4191000"/>
            <a:ext cx="3352800" cy="2514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B14961-E60D-4614-980E-848D01DBB6B3}"/>
              </a:ext>
            </a:extLst>
          </p:cNvPr>
          <p:cNvSpPr/>
          <p:nvPr/>
        </p:nvSpPr>
        <p:spPr>
          <a:xfrm>
            <a:off x="10896600" y="1562100"/>
            <a:ext cx="3276600" cy="2590800"/>
          </a:xfrm>
          <a:prstGeom prst="roundRect">
            <a:avLst/>
          </a:prstGeom>
          <a:solidFill>
            <a:srgbClr val="648A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368412-714E-4C3F-A6CE-6D54C409DE64}"/>
              </a:ext>
            </a:extLst>
          </p:cNvPr>
          <p:cNvSpPr/>
          <p:nvPr/>
        </p:nvSpPr>
        <p:spPr>
          <a:xfrm>
            <a:off x="342900" y="1468904"/>
            <a:ext cx="3352800" cy="518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A00EF6-1C14-4CC9-9581-A46AAEB6714F}"/>
              </a:ext>
            </a:extLst>
          </p:cNvPr>
          <p:cNvSpPr/>
          <p:nvPr/>
        </p:nvSpPr>
        <p:spPr>
          <a:xfrm>
            <a:off x="14297406" y="1562100"/>
            <a:ext cx="3428999" cy="51435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4493D2-A420-403D-ADA3-C46C8606DD96}"/>
              </a:ext>
            </a:extLst>
          </p:cNvPr>
          <p:cNvSpPr/>
          <p:nvPr/>
        </p:nvSpPr>
        <p:spPr>
          <a:xfrm>
            <a:off x="10858500" y="4229100"/>
            <a:ext cx="3314700" cy="24765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5EE213-89A4-4281-9231-6EDDE684AF6C}"/>
              </a:ext>
            </a:extLst>
          </p:cNvPr>
          <p:cNvSpPr/>
          <p:nvPr/>
        </p:nvSpPr>
        <p:spPr>
          <a:xfrm>
            <a:off x="381000" y="6819900"/>
            <a:ext cx="6819900" cy="2286000"/>
          </a:xfrm>
          <a:prstGeom prst="roundRect">
            <a:avLst/>
          </a:prstGeom>
          <a:solidFill>
            <a:srgbClr val="648A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C60494-3F87-41AB-995F-224F93DF647C}"/>
              </a:ext>
            </a:extLst>
          </p:cNvPr>
          <p:cNvSpPr/>
          <p:nvPr/>
        </p:nvSpPr>
        <p:spPr>
          <a:xfrm>
            <a:off x="7353300" y="6819900"/>
            <a:ext cx="10401299" cy="2362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BBF11-DAB4-4163-97A3-52742647B32F}"/>
              </a:ext>
            </a:extLst>
          </p:cNvPr>
          <p:cNvSpPr txBox="1"/>
          <p:nvPr/>
        </p:nvSpPr>
        <p:spPr>
          <a:xfrm>
            <a:off x="523495" y="1636455"/>
            <a:ext cx="31622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ACTIVITIES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1.Managing partnerships with local book retailers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2.Manage supply chain &amp; logistics 3.Development, design &amp; optimization 4.Network of lender and receiver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50E6B-4A8C-4275-997E-1E77E3571F78}"/>
              </a:ext>
            </a:extLst>
          </p:cNvPr>
          <p:cNvSpPr/>
          <p:nvPr/>
        </p:nvSpPr>
        <p:spPr>
          <a:xfrm>
            <a:off x="3713988" y="2628900"/>
            <a:ext cx="162583" cy="192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7FF14-FC5E-43CB-B944-E4B865DA55AE}"/>
              </a:ext>
            </a:extLst>
          </p:cNvPr>
          <p:cNvSpPr txBox="1"/>
          <p:nvPr/>
        </p:nvSpPr>
        <p:spPr>
          <a:xfrm>
            <a:off x="3924300" y="1551432"/>
            <a:ext cx="3276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FEATURES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1.Free &amp; Rented secondhand books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2.Location of book supplier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3.Filtration to find best &amp;nearby options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4.Podcasts, video lectures,  Notes &amp; E-books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5.Quizzes &amp; Dictionary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ACD021-0FF2-4986-868A-32A3DD7F2743}"/>
              </a:ext>
            </a:extLst>
          </p:cNvPr>
          <p:cNvSpPr txBox="1"/>
          <p:nvPr/>
        </p:nvSpPr>
        <p:spPr>
          <a:xfrm>
            <a:off x="3924300" y="4303586"/>
            <a:ext cx="33147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RESOURCES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1.Book Retailers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2.NGO’s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3.Shipping 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4.Online Platform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6AE1E-A98E-43CB-99EE-E5B29C0F1AA5}"/>
              </a:ext>
            </a:extLst>
          </p:cNvPr>
          <p:cNvSpPr txBox="1"/>
          <p:nvPr/>
        </p:nvSpPr>
        <p:spPr>
          <a:xfrm>
            <a:off x="7463409" y="1664940"/>
            <a:ext cx="335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PROPOSITION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1.Selection of goods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2.Convenient to use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3.No minimum order requirement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4.Saving money, refer &amp; earn, loyalty points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5.Wide reach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073EB-A903-4E3B-8BDA-1B65F3D8AEE7}"/>
              </a:ext>
            </a:extLst>
          </p:cNvPr>
          <p:cNvSpPr txBox="1"/>
          <p:nvPr/>
        </p:nvSpPr>
        <p:spPr>
          <a:xfrm>
            <a:off x="10878312" y="1636455"/>
            <a:ext cx="33909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RELATIONSHIP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1.Reviews &amp; blogs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2.Customer service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3.Phone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4.Email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5.Social media pages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6.FAQ 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6B20B9-BC72-4919-BCA5-0C35D2F06B86}"/>
              </a:ext>
            </a:extLst>
          </p:cNvPr>
          <p:cNvSpPr txBox="1"/>
          <p:nvPr/>
        </p:nvSpPr>
        <p:spPr>
          <a:xfrm>
            <a:off x="11015091" y="4297073"/>
            <a:ext cx="32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REVENUE STREAM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1.Advertising revenue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2.Sales sponsors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3.Funding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49F691-C4A2-4567-977D-DF712AA0E558}"/>
              </a:ext>
            </a:extLst>
          </p:cNvPr>
          <p:cNvSpPr txBox="1"/>
          <p:nvPr/>
        </p:nvSpPr>
        <p:spPr>
          <a:xfrm>
            <a:off x="14526005" y="1674542"/>
            <a:ext cx="2971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SEGMENT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1.Receivers/general user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2.Lender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3.Book retailers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9D078-CF30-4DD4-8424-90FC9F7E850D}"/>
              </a:ext>
            </a:extLst>
          </p:cNvPr>
          <p:cNvSpPr txBox="1"/>
          <p:nvPr/>
        </p:nvSpPr>
        <p:spPr>
          <a:xfrm>
            <a:off x="609600" y="6896101"/>
            <a:ext cx="617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1.Online platform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2.Mobile application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3.Number(SMS, call etc.)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793B2-4D1B-4FBA-B0B3-E29769AC56A7}"/>
              </a:ext>
            </a:extLst>
          </p:cNvPr>
          <p:cNvSpPr txBox="1"/>
          <p:nvPr/>
        </p:nvSpPr>
        <p:spPr>
          <a:xfrm>
            <a:off x="7620000" y="6880860"/>
            <a:ext cx="24384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STRUCTURE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1.Technical set-up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2.Operational costs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3.Marketing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4.Employees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5.Hosting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75D0EB-5913-4635-A178-47B6DCE91078}"/>
              </a:ext>
            </a:extLst>
          </p:cNvPr>
          <p:cNvSpPr/>
          <p:nvPr/>
        </p:nvSpPr>
        <p:spPr>
          <a:xfrm>
            <a:off x="10789157" y="126674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4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/>
      <p:bldP spid="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2646A-A50D-47A7-A810-9ECE48F8925F}"/>
              </a:ext>
            </a:extLst>
          </p:cNvPr>
          <p:cNvSpPr/>
          <p:nvPr/>
        </p:nvSpPr>
        <p:spPr>
          <a:xfrm>
            <a:off x="914400" y="18669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841FAE-B0ED-43C7-8B52-58FE6D89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2" t="120" r="16543" b="16305"/>
          <a:stretch/>
        </p:blipFill>
        <p:spPr>
          <a:xfrm>
            <a:off x="11003311" y="2403914"/>
            <a:ext cx="6216857" cy="6830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CA1AB-E56E-4E9D-B6E2-5930C97A3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7112" r="16502" b="13772"/>
          <a:stretch/>
        </p:blipFill>
        <p:spPr>
          <a:xfrm>
            <a:off x="2286000" y="2403914"/>
            <a:ext cx="7345711" cy="6810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249849-17D9-44FD-9DE6-FDA9F41C9608}"/>
              </a:ext>
            </a:extLst>
          </p:cNvPr>
          <p:cNvSpPr txBox="1"/>
          <p:nvPr/>
        </p:nvSpPr>
        <p:spPr>
          <a:xfrm>
            <a:off x="228600" y="1006215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F4046D-4E77-4232-ABAB-D2C75DB52BD9}"/>
              </a:ext>
            </a:extLst>
          </p:cNvPr>
          <p:cNvSpPr/>
          <p:nvPr/>
        </p:nvSpPr>
        <p:spPr>
          <a:xfrm>
            <a:off x="10896600" y="114300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95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2646A-A50D-47A7-A810-9ECE48F8925F}"/>
              </a:ext>
            </a:extLst>
          </p:cNvPr>
          <p:cNvSpPr/>
          <p:nvPr/>
        </p:nvSpPr>
        <p:spPr>
          <a:xfrm>
            <a:off x="914400" y="1866900"/>
            <a:ext cx="4495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D05C4-38FC-4538-B2FD-449913486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1" b="4178"/>
          <a:stretch/>
        </p:blipFill>
        <p:spPr>
          <a:xfrm>
            <a:off x="3505200" y="2428339"/>
            <a:ext cx="12256826" cy="6753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B07F9-96D7-463B-BF23-C7AFC1E3E1AC}"/>
              </a:ext>
            </a:extLst>
          </p:cNvPr>
          <p:cNvSpPr txBox="1"/>
          <p:nvPr/>
        </p:nvSpPr>
        <p:spPr>
          <a:xfrm>
            <a:off x="228600" y="102870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F2AC5-2C19-46F5-9DBE-DC9336B5DB5C}"/>
              </a:ext>
            </a:extLst>
          </p:cNvPr>
          <p:cNvSpPr/>
          <p:nvPr/>
        </p:nvSpPr>
        <p:spPr>
          <a:xfrm>
            <a:off x="10820400" y="190500"/>
            <a:ext cx="69342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4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345</Words>
  <Application>Microsoft Office PowerPoint</Application>
  <PresentationFormat>Custom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Times New Roman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dc:creator>vrinda arora</dc:creator>
  <cp:lastModifiedBy>TARUSHI MISHRA</cp:lastModifiedBy>
  <cp:revision>23</cp:revision>
  <dcterms:created xsi:type="dcterms:W3CDTF">2006-08-16T00:00:00Z</dcterms:created>
  <dcterms:modified xsi:type="dcterms:W3CDTF">2021-06-17T19:01:04Z</dcterms:modified>
  <dc:identifier>DAEhEoYvmEg</dc:identifier>
</cp:coreProperties>
</file>